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4" r:id="rId6"/>
    <p:sldId id="265" r:id="rId7"/>
    <p:sldId id="270" r:id="rId8"/>
    <p:sldId id="269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261C2-E828-42E1-85E7-712BB64F96F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5E82A-AB42-46C5-AD83-1D401254D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838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5E82A-AB42-46C5-AD83-1D401254DA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11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1B36F0-43FF-4961-AB7B-CE9C67CCD8DA}" type="datetime1">
              <a:rPr lang="en-US" smtClean="0"/>
              <a:t>10/3/2014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F3385-A58A-4FAE-84AB-E8AC3EA02B32}" type="datetime1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BE1F72-9940-458C-97AE-58B4343B010E}" type="datetime1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027F13-9B89-46B7-81B3-76D8821CF9C9}" type="datetime1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26A1FF-EAB8-4566-833F-46487FE88E1E}" type="datetime1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9EAC3-0054-404B-A44E-FEA3854B8FE3}" type="datetime1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904F10-7229-4E70-82F3-E520C4AF2CAC}" type="datetime1">
              <a:rPr lang="en-US" smtClean="0"/>
              <a:t>10/3/2014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28C048-7777-45FA-83D3-6CD4EF8C0AF1}" type="datetime1">
              <a:rPr lang="en-US" smtClean="0"/>
              <a:t>10/3/2014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3C6CA0-3F07-4488-9A35-38FFA49DC4CA}" type="datetime1">
              <a:rPr lang="en-US" smtClean="0"/>
              <a:t>10/3/2014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8572F-15B2-47E5-BD78-89A4B4F86FE0}" type="datetime1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2D480D-6A3B-4217-9C01-DF1751B601B3}" type="datetime1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A3701BC-BD78-49BE-97D3-03A5685429C4}" type="datetime1">
              <a:rPr lang="en-US" smtClean="0"/>
              <a:t>10/3/2014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ACDFC2A-0704-4AA2-A0C2-0E1F61EDA4F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100" y="508000"/>
            <a:ext cx="8402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>
              <a:defRPr/>
            </a:pP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TRƯỜNG CAO ĐẲNG NGHỀ THÀNH PHỐ HỒ CHÍ MINH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51100" y="165100"/>
            <a:ext cx="4229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/>
              <a:t>Sở Lao Động Thương Binh và Xã Hội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" y="901700"/>
            <a:ext cx="90947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/>
              <a:t>38 Trần Khánh Dư, Phường Tân Định, Q.1 – TP.HCM - ĐT: (08) 38.438720 – 38.483.265 – Fax: (08) 38. 435.537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131181" y="1447800"/>
            <a:ext cx="3554114" cy="523220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C278"/>
                    </a:gs>
                    <a:gs pos="35001">
                      <a:srgbClr val="FFD2A1"/>
                    </a:gs>
                    <a:gs pos="100000">
                      <a:srgbClr val="FFECD7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97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Tx/>
              <a:buNone/>
            </a:pPr>
            <a:r>
              <a:rPr lang="en-GB" sz="2800" b="1" smtClean="0">
                <a:solidFill>
                  <a:srgbClr val="0000FF"/>
                </a:solidFill>
                <a:latin typeface="Times New Roman Bold Italic" pitchFamily="18" charset="0"/>
              </a:rPr>
              <a:t>Th.S Phan </a:t>
            </a:r>
            <a:r>
              <a:rPr lang="en-GB" sz="2800" b="1" smtClean="0">
                <a:solidFill>
                  <a:srgbClr val="0000FF"/>
                </a:solidFill>
                <a:latin typeface="Times New Roman Bold Italic" pitchFamily="18" charset="0"/>
              </a:rPr>
              <a:t>Thanh Hải</a:t>
            </a:r>
            <a:endParaRPr lang="en-GB" sz="2800" b="1">
              <a:solidFill>
                <a:srgbClr val="0000FF"/>
              </a:solidFill>
              <a:latin typeface="Times New Roman Bold Italic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779" y="3048000"/>
            <a:ext cx="8989704" cy="9694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7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PHƯƠNG TIỆN DẠY HỌC</a:t>
            </a:r>
            <a:endParaRPr lang="en-US" sz="57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524000" y="1447800"/>
            <a:ext cx="6477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Minus 14"/>
          <p:cNvSpPr/>
          <p:nvPr/>
        </p:nvSpPr>
        <p:spPr>
          <a:xfrm>
            <a:off x="914399" y="5105400"/>
            <a:ext cx="8155083" cy="838200"/>
          </a:xfrm>
          <a:prstGeom prst="mathMin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07137" y="5731771"/>
            <a:ext cx="2108269" cy="4616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FontTx/>
              <a:buNone/>
            </a:pPr>
            <a:r>
              <a:rPr lang="en-GB" sz="2400" smtClean="0">
                <a:solidFill>
                  <a:srgbClr val="7030A0"/>
                </a:solidFill>
                <a:latin typeface="Times New Roman Bold Italic" pitchFamily="18" charset="0"/>
              </a:rPr>
              <a:t>Tháng 06/2013</a:t>
            </a:r>
            <a:endParaRPr lang="en-GB" sz="2400">
              <a:solidFill>
                <a:schemeClr val="accent1">
                  <a:lumMod val="50000"/>
                </a:schemeClr>
              </a:solidFill>
              <a:latin typeface="Times New Roman Bold Italic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1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5.2. Nguyên tắc sử dụng 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PTDH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790688" cy="2590800"/>
          </a:xfrm>
        </p:spPr>
        <p:txBody>
          <a:bodyPr>
            <a:noAutofit/>
          </a:bodyPr>
          <a:lstStyle/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Sử dụng phải đúng lúc.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Sử dụng phải đúng chỗ.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Sử dụng đủ cường độ.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10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12954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2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I. KHÁI NIỆM CHUNG VỀ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PTDH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6800" y="2139361"/>
            <a:ext cx="786126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PHƯƠNG TIỆN LÀ GÌ?</a:t>
            </a:r>
            <a:endParaRPr lang="en-US" sz="4000" b="1" cap="none" spc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676400" y="1219200"/>
            <a:ext cx="670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66800" y="3283803"/>
            <a:ext cx="786126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smtClean="0"/>
              <a:t>Theo TĐVN :  “phương </a:t>
            </a:r>
            <a:r>
              <a:rPr lang="en-US" sz="2600"/>
              <a:t>tiện là cái dùng để làm một việc gì, để đạt một mục đích nào đó</a:t>
            </a:r>
            <a:r>
              <a:rPr lang="en-US" sz="2600" smtClean="0"/>
              <a:t>”</a:t>
            </a:r>
            <a:endParaRPr lang="en-US" sz="2600"/>
          </a:p>
        </p:txBody>
      </p:sp>
      <p:sp>
        <p:nvSpPr>
          <p:cNvPr id="9" name="Rectangle 8"/>
          <p:cNvSpPr/>
          <p:nvPr/>
        </p:nvSpPr>
        <p:spPr>
          <a:xfrm>
            <a:off x="1066800" y="4800600"/>
            <a:ext cx="78264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smtClean="0"/>
              <a:t>Từ phương tiện (media) trong tiếng Anh có gốc la tinh medium có nghĩa là “ở giữa”, “trung gian”</a:t>
            </a:r>
            <a:endParaRPr lang="en-US" sz="260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88008" y="998538"/>
            <a:ext cx="4507992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1. Khái </a:t>
            </a: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1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1. Khái niệm </a:t>
            </a:r>
            <a:r>
              <a:rPr lang="en-US" sz="4900" smtClean="0">
                <a:latin typeface="Tahoma" pitchFamily="34" charset="0"/>
                <a:ea typeface="Tahoma" pitchFamily="34" charset="0"/>
                <a:cs typeface="Tahoma" pitchFamily="34" charset="0"/>
              </a:rPr>
              <a:t>(tt)</a:t>
            </a:r>
            <a:endParaRPr lang="en-US" sz="490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3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4063" y="1999565"/>
            <a:ext cx="9296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PHƯƠNG TIỆN DẠY HỌC LÀ GÌ?</a:t>
            </a:r>
            <a:endParaRPr lang="en-US" sz="3600" b="1" cap="none" spc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676400" y="1295400"/>
            <a:ext cx="670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876300" y="3657600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Tahoma" pitchFamily="34" charset="0"/>
                <a:ea typeface="Tahoma" pitchFamily="34" charset="0"/>
                <a:cs typeface="Tahoma" pitchFamily="34" charset="0"/>
              </a:rPr>
              <a:t>PTDH là cái dùng để thực hiện việc dạy học, để đạt mục đích dạy học.</a:t>
            </a:r>
            <a:endParaRPr lang="en-US" sz="280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23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2. Phân 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loại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28800"/>
            <a:ext cx="7790688" cy="2590800"/>
          </a:xfrm>
        </p:spPr>
        <p:txBody>
          <a:bodyPr>
            <a:noAutofit/>
          </a:bodyPr>
          <a:lstStyle/>
          <a:p>
            <a:pPr marL="82296" indent="0">
              <a:lnSpc>
                <a:spcPct val="200000"/>
              </a:lnSpc>
              <a:buNone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2.1. Căn cứ vào lịch sử xuất hiện.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2.2. Căn cứ tính chất trực tiếp hay gián tiếp.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2.3. Căn cứ vào yêu cầu sử dụng. 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2.4. Căn cứ vào tính chất hoạt động.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4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12954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41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. Tính 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chất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28800"/>
            <a:ext cx="7790688" cy="2590800"/>
          </a:xfrm>
        </p:spPr>
        <p:txBody>
          <a:bodyPr>
            <a:noAutofit/>
          </a:bodyPr>
          <a:lstStyle/>
          <a:p>
            <a:pPr marL="82296" indent="0">
              <a:lnSpc>
                <a:spcPct val="200000"/>
              </a:lnSpc>
              <a:buNone/>
            </a:pPr>
            <a:r>
              <a:rPr lang="en-US" sz="340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.1. Tính chất ngưng giữ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3.2. Tính chất gia công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3.3. Tính chất phân phối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5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12954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83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4. Chức 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năng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28800"/>
            <a:ext cx="7790688" cy="2590800"/>
          </a:xfrm>
        </p:spPr>
        <p:txBody>
          <a:bodyPr>
            <a:noAutofit/>
          </a:bodyPr>
          <a:lstStyle/>
          <a:p>
            <a:pPr marL="82296" indent="0">
              <a:lnSpc>
                <a:spcPct val="200000"/>
              </a:lnSpc>
              <a:buNone/>
            </a:pP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4.1. Chức năng trực quan hóa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40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.2. Chức năng điều khiển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en-US" sz="340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sz="3400" smtClean="0">
                <a:latin typeface="Tahoma" pitchFamily="34" charset="0"/>
                <a:ea typeface="Tahoma" pitchFamily="34" charset="0"/>
                <a:cs typeface="Tahoma" pitchFamily="34" charset="0"/>
              </a:rPr>
              <a:t>.3. Chức năng luyện tập, thí nghiệm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6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12954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2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152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Các mức độ trực quan của PTDH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7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1905000" y="1143000"/>
            <a:ext cx="5943600" cy="533400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196737" y="6019800"/>
            <a:ext cx="541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38400" y="5486400"/>
            <a:ext cx="487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43200" y="4953000"/>
            <a:ext cx="42672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124200" y="4419600"/>
            <a:ext cx="3581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352800" y="3886200"/>
            <a:ext cx="304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657600" y="3352800"/>
            <a:ext cx="243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962400" y="2843349"/>
            <a:ext cx="1828800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91000" y="2362200"/>
            <a:ext cx="1371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51169" y="1905000"/>
            <a:ext cx="8066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238500" y="6019800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Kinh nghiệm trực tiếp-tự nhiên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44686" y="5562600"/>
            <a:ext cx="2884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Kinh nghiệm giả cách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29594" y="5029200"/>
            <a:ext cx="2495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Kịch hóa-Tình huống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10000" y="4495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Diễn trình-làm mẫu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81698" y="3947942"/>
            <a:ext cx="2847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Triễn lãm-tham quan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38153" y="3442062"/>
            <a:ext cx="2357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Điện ảnh-Truyền hình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114800" y="2895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Phim ảnh tĩnh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27863" y="2438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Truyền thanh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43548" y="1981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Ký hiệu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648200" y="1485900"/>
            <a:ext cx="914400" cy="381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mtClean="0"/>
              <a:t>Từ</a:t>
            </a:r>
            <a:endParaRPr lang="en-US"/>
          </a:p>
        </p:txBody>
      </p:sp>
      <p:sp>
        <p:nvSpPr>
          <p:cNvPr id="53" name="Rectangle 52"/>
          <p:cNvSpPr/>
          <p:nvPr/>
        </p:nvSpPr>
        <p:spPr>
          <a:xfrm rot="18155110">
            <a:off x="1303054" y="5715692"/>
            <a:ext cx="92365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Cụ thể</a:t>
            </a:r>
            <a:endParaRPr lang="en-US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55" name="Straight Arrow Connector 54"/>
          <p:cNvCxnSpPr>
            <a:stCxn id="53" idx="3"/>
          </p:cNvCxnSpPr>
          <p:nvPr/>
        </p:nvCxnSpPr>
        <p:spPr>
          <a:xfrm flipV="1">
            <a:off x="2013597" y="2362200"/>
            <a:ext cx="1815997" cy="3149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 rot="18155110">
            <a:off x="3434054" y="1603034"/>
            <a:ext cx="147508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Trừu tượng</a:t>
            </a:r>
            <a:endParaRPr lang="en-US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Left Brace 56"/>
          <p:cNvSpPr/>
          <p:nvPr/>
        </p:nvSpPr>
        <p:spPr>
          <a:xfrm>
            <a:off x="5791200" y="1066800"/>
            <a:ext cx="762000" cy="17409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6400800" y="1620742"/>
            <a:ext cx="1853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Học tập bằng sự tưởng tượng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Left Brace 58"/>
          <p:cNvSpPr/>
          <p:nvPr/>
        </p:nvSpPr>
        <p:spPr>
          <a:xfrm>
            <a:off x="6781800" y="2895600"/>
            <a:ext cx="545956" cy="2057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7213887" y="3392269"/>
            <a:ext cx="1853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Học tập bằng quan sát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" name="Left Brace 60"/>
          <p:cNvSpPr/>
          <p:nvPr/>
        </p:nvSpPr>
        <p:spPr>
          <a:xfrm>
            <a:off x="7606937" y="4953000"/>
            <a:ext cx="622663" cy="152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7620000" y="5248870"/>
            <a:ext cx="1853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Học tập </a:t>
            </a:r>
          </a:p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bằng </a:t>
            </a:r>
          </a:p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họat động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2362200" y="8382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48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520" y="-76200"/>
            <a:ext cx="7498080" cy="1143000"/>
          </a:xfrm>
        </p:spPr>
        <p:txBody>
          <a:bodyPr>
            <a:normAutofit/>
          </a:bodyPr>
          <a:lstStyle/>
          <a:p>
            <a:r>
              <a:rPr lang="en-US" sz="2800" smtClean="0">
                <a:latin typeface="Tahoma" pitchFamily="34" charset="0"/>
                <a:ea typeface="Tahoma" pitchFamily="34" charset="0"/>
                <a:cs typeface="Tahoma" pitchFamily="34" charset="0"/>
              </a:rPr>
              <a:t>Mức độ ghi nhớ sau khi thu nhận thông tin</a:t>
            </a:r>
            <a:endParaRPr lang="en-US" sz="280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2004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8</a:t>
            </a:fld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14400"/>
            <a:ext cx="7696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63188" y="6096000"/>
            <a:ext cx="7371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Sự lưu giữ thông tin, kinh nghiệm qua các kênh thu nhận thông tin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62200" y="8382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41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5.1. Nguyên tắc chế tạo </a:t>
            </a:r>
            <a:r>
              <a:rPr lang="en-US" smtClean="0">
                <a:latin typeface="Tahoma" pitchFamily="34" charset="0"/>
                <a:ea typeface="Tahoma" pitchFamily="34" charset="0"/>
                <a:cs typeface="Tahoma" pitchFamily="34" charset="0"/>
              </a:rPr>
              <a:t>PTDH</a:t>
            </a:r>
            <a:endParaRPr lang="en-US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71600"/>
            <a:ext cx="7790688" cy="2590800"/>
          </a:xfrm>
        </p:spPr>
        <p:txBody>
          <a:bodyPr>
            <a:noAutofit/>
          </a:bodyPr>
          <a:lstStyle/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Đảm bảo tính khoa học và tính sư phạm.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Đảm bảo tính nhân trắc học.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Đảm bảo tính thẩm mỹ.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Đảm bảo tính kỹ thuật</a:t>
            </a:r>
          </a:p>
          <a:p>
            <a:pPr marL="596646" indent="-514350">
              <a:lnSpc>
                <a:spcPct val="200000"/>
              </a:lnSpc>
              <a:buAutoNum type="alphaLcPeriod"/>
            </a:pPr>
            <a:r>
              <a:rPr lang="en-US" sz="3000" smtClean="0">
                <a:latin typeface="Tahoma" pitchFamily="34" charset="0"/>
                <a:ea typeface="Tahoma" pitchFamily="34" charset="0"/>
                <a:cs typeface="Tahoma" pitchFamily="34" charset="0"/>
              </a:rPr>
              <a:t>Đảm bảo tính kinh tế.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DFC2A-0704-4AA2-A0C2-0E1F61EDA4FD}" type="slidenum">
              <a:rPr lang="en-US" smtClean="0">
                <a:solidFill>
                  <a:schemeClr val="tx1"/>
                </a:solidFill>
              </a:rPr>
              <a:t>9</a:t>
            </a:fld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1295400"/>
            <a:ext cx="548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49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664</TotalTime>
  <Words>405</Words>
  <Application>Microsoft Office PowerPoint</Application>
  <PresentationFormat>On-screen Show (4:3)</PresentationFormat>
  <Paragraphs>68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Solstice</vt:lpstr>
      <vt:lpstr>PowerPoint Presentation</vt:lpstr>
      <vt:lpstr>I. KHÁI NIỆM CHUNG VỀ PTDH</vt:lpstr>
      <vt:lpstr>1. Khái niệm (tt)</vt:lpstr>
      <vt:lpstr>2. Phân loại</vt:lpstr>
      <vt:lpstr>3. Tính chất</vt:lpstr>
      <vt:lpstr>4. Chức năng</vt:lpstr>
      <vt:lpstr>Các mức độ trực quan của PTDH</vt:lpstr>
      <vt:lpstr>Mức độ ghi nhớ sau khi thu nhận thông tin</vt:lpstr>
      <vt:lpstr>5.1. Nguyên tắc chế tạo PTDH</vt:lpstr>
      <vt:lpstr>5.2. Nguyên tắc sử dụng PTDH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</dc:creator>
  <cp:lastModifiedBy>peter</cp:lastModifiedBy>
  <cp:revision>56</cp:revision>
  <dcterms:created xsi:type="dcterms:W3CDTF">2013-05-30T06:31:39Z</dcterms:created>
  <dcterms:modified xsi:type="dcterms:W3CDTF">2014-10-03T14:10:09Z</dcterms:modified>
</cp:coreProperties>
</file>